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A5A454-72DB-4156-9024-AB9331909A8B}">
  <a:tblStyle styleId="{FEA5A454-72DB-4156-9024-AB9331909A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fe285d15f_4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cfe285d15f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e285d15f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cfe285d15f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e285d15f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cfe285d15f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fe285d15f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cfe285d15f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fe285d15f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cfe285d15f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fe285d15f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cfe285d15f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fe285d15f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cfe285d15f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32418abf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0832418abf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fe285d15f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cfe285d15f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fe285d15f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cfe285d15f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fe285d15f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cfe285d15f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fe285d15f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cfe285d15f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cfe285d15f_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cfe285d15f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cfe285d15f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cfe285d15f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fe285d15f_4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cfe285d15f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fe285d15f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Positive(장애물이 있는데 감지를 못하는 상황)은 없었다.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실패한경우는 전부 없는 물체를 잘못 감지한경우(FN)이다.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 채점표에서 성공한 횟수와 잘못탐지한 횟수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참고: ACCURACY = (TP + TN) / (TP+TN+FP+FN) 인데 FN, TN 이 없음 </a:t>
            </a:r>
            <a:endParaRPr/>
          </a:p>
        </p:txBody>
      </p:sp>
      <p:sp>
        <p:nvSpPr>
          <p:cNvPr id="513" name="Google Shape;513;gcfe285d15f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fe285d15f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Positive(장애물이 있는데 감지를 못하는 상황)은 없었다.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실패한경우는 전부 없는 물체를 잘못 감지한경우(FN)이다.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 채점표에서 성공한 횟수와 잘못탐지한 횟수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참고: ACCURACY = (TP + TN) / (TP+TN+FP+FN) 인데 FN, TN 이 없음 </a:t>
            </a:r>
            <a:endParaRPr/>
          </a:p>
        </p:txBody>
      </p:sp>
      <p:sp>
        <p:nvSpPr>
          <p:cNvPr id="525" name="Google Shape;525;gcfe285d15f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32418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0832418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832418ab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10832418ab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832418abf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10832418ab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832418abf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10832418ab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fe285d15f_4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(교수님의 조언을 받아)</a:t>
            </a:r>
            <a:endParaRPr/>
          </a:p>
        </p:txBody>
      </p:sp>
      <p:sp>
        <p:nvSpPr>
          <p:cNvPr id="580" name="Google Shape;580;gcfe285d15f_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832418abf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0832418abf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cfe285d15f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cfe285d15f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e285d15f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cfe285d15f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e285d15f_4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cfe285d15f_4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e285d15f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fe285d15f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e285d15f_4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cfe285d15f_4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0" y="307918"/>
            <a:ext cx="18288001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 b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0" y="1399085"/>
            <a:ext cx="18288001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1"/>
              <a:buNone/>
              <a:defRPr sz="2801" b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867560" y="3009900"/>
            <a:ext cx="14429765" cy="5633550"/>
            <a:chOff x="547904" y="1422164"/>
            <a:chExt cx="7475400" cy="3755700"/>
          </a:xfrm>
        </p:grpSpPr>
        <p:grpSp>
          <p:nvGrpSpPr>
            <p:cNvPr id="88" name="Google Shape;88;p1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89" name="Google Shape;89;p1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91;p14"/>
            <p:cNvSpPr txBox="1"/>
            <p:nvPr/>
          </p:nvSpPr>
          <p:spPr>
            <a:xfrm>
              <a:off x="547904" y="1422164"/>
              <a:ext cx="7475400" cy="37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Guardian Eyes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Final Presentation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4"/>
            <p:cNvCxnSpPr/>
            <p:nvPr/>
          </p:nvCxnSpPr>
          <p:spPr>
            <a:xfrm>
              <a:off x="558064" y="3911364"/>
              <a:ext cx="50800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14"/>
          <p:cNvSpPr txBox="1"/>
          <p:nvPr/>
        </p:nvSpPr>
        <p:spPr>
          <a:xfrm>
            <a:off x="882817" y="7108180"/>
            <a:ext cx="726983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김준호, 노길호, 이경준, 설진환, 이재필 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1222" y="3009900"/>
            <a:ext cx="3113350" cy="311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40000" dist="228600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3"/>
          <p:cNvGrpSpPr/>
          <p:nvPr/>
        </p:nvGrpSpPr>
        <p:grpSpPr>
          <a:xfrm>
            <a:off x="701621" y="348200"/>
            <a:ext cx="7611750" cy="3104083"/>
            <a:chOff x="527761" y="1728434"/>
            <a:chExt cx="5074500" cy="2069389"/>
          </a:xfrm>
        </p:grpSpPr>
        <p:grpSp>
          <p:nvGrpSpPr>
            <p:cNvPr id="210" name="Google Shape;210;p2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11" name="Google Shape;211;p2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" name="Google Shape;213;p23"/>
            <p:cNvSpPr txBox="1"/>
            <p:nvPr/>
          </p:nvSpPr>
          <p:spPr>
            <a:xfrm>
              <a:off x="527761" y="1728434"/>
              <a:ext cx="5074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3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909600" y="4462400"/>
            <a:ext cx="3433800" cy="1900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App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057875" y="4462400"/>
            <a:ext cx="3433800" cy="1900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AR Core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10144100" y="7984250"/>
            <a:ext cx="34338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Tensorflow Lite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057875" y="2700050"/>
            <a:ext cx="34338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Arduino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4230325" y="7617650"/>
            <a:ext cx="3433800" cy="1545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057875" y="7617650"/>
            <a:ext cx="3433800" cy="1545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Object tracking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10144100" y="4639850"/>
            <a:ext cx="3433800" cy="1545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>
            <a:stCxn id="216" idx="1"/>
            <a:endCxn id="215" idx="3"/>
          </p:cNvCxnSpPr>
          <p:nvPr/>
        </p:nvCxnSpPr>
        <p:spPr>
          <a:xfrm rot="10800000">
            <a:off x="4343375" y="5412500"/>
            <a:ext cx="1714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3"/>
          <p:cNvCxnSpPr>
            <a:stCxn id="220" idx="0"/>
            <a:endCxn id="216" idx="2"/>
          </p:cNvCxnSpPr>
          <p:nvPr/>
        </p:nvCxnSpPr>
        <p:spPr>
          <a:xfrm rot="10800000">
            <a:off x="7774775" y="6362750"/>
            <a:ext cx="0" cy="1254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3"/>
          <p:cNvCxnSpPr>
            <a:stCxn id="221" idx="1"/>
            <a:endCxn id="216" idx="3"/>
          </p:cNvCxnSpPr>
          <p:nvPr/>
        </p:nvCxnSpPr>
        <p:spPr>
          <a:xfrm rot="10800000">
            <a:off x="9491600" y="5412500"/>
            <a:ext cx="65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3"/>
          <p:cNvCxnSpPr>
            <a:stCxn id="217" idx="1"/>
            <a:endCxn id="220" idx="3"/>
          </p:cNvCxnSpPr>
          <p:nvPr/>
        </p:nvCxnSpPr>
        <p:spPr>
          <a:xfrm rot="10800000">
            <a:off x="9491600" y="8390300"/>
            <a:ext cx="65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3"/>
          <p:cNvCxnSpPr>
            <a:stCxn id="219" idx="1"/>
            <a:endCxn id="217" idx="3"/>
          </p:cNvCxnSpPr>
          <p:nvPr/>
        </p:nvCxnSpPr>
        <p:spPr>
          <a:xfrm rot="10800000">
            <a:off x="13577825" y="8390300"/>
            <a:ext cx="65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3"/>
          <p:cNvSpPr/>
          <p:nvPr/>
        </p:nvSpPr>
        <p:spPr>
          <a:xfrm>
            <a:off x="14230325" y="6101825"/>
            <a:ext cx="34338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Hole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14230325" y="5006450"/>
            <a:ext cx="34338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Plane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14230325" y="3911075"/>
            <a:ext cx="34338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Obstacle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2171675" y="7286450"/>
            <a:ext cx="2171700" cy="812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OpenGL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23"/>
          <p:cNvCxnSpPr>
            <a:stCxn id="230" idx="0"/>
          </p:cNvCxnSpPr>
          <p:nvPr/>
        </p:nvCxnSpPr>
        <p:spPr>
          <a:xfrm rot="10800000">
            <a:off x="3257525" y="6367550"/>
            <a:ext cx="0" cy="918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3"/>
          <p:cNvCxnSpPr>
            <a:stCxn id="218" idx="2"/>
            <a:endCxn id="215" idx="0"/>
          </p:cNvCxnSpPr>
          <p:nvPr/>
        </p:nvCxnSpPr>
        <p:spPr>
          <a:xfrm rot="5400000">
            <a:off x="4725425" y="1413200"/>
            <a:ext cx="950400" cy="51483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rgbClr val="F8F8F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3"/>
          <p:cNvCxnSpPr>
            <a:stCxn id="229" idx="1"/>
            <a:endCxn id="221" idx="3"/>
          </p:cNvCxnSpPr>
          <p:nvPr/>
        </p:nvCxnSpPr>
        <p:spPr>
          <a:xfrm flipH="1">
            <a:off x="13577825" y="4317125"/>
            <a:ext cx="652500" cy="1095300"/>
          </a:xfrm>
          <a:prstGeom prst="bentConnector3">
            <a:avLst>
              <a:gd name="adj1" fmla="val 49994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3"/>
          <p:cNvCxnSpPr>
            <a:stCxn id="227" idx="1"/>
            <a:endCxn id="221" idx="3"/>
          </p:cNvCxnSpPr>
          <p:nvPr/>
        </p:nvCxnSpPr>
        <p:spPr>
          <a:xfrm rot="10800000">
            <a:off x="13577825" y="5412575"/>
            <a:ext cx="652500" cy="1095300"/>
          </a:xfrm>
          <a:prstGeom prst="bentConnector3">
            <a:avLst>
              <a:gd name="adj1" fmla="val 49994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3"/>
          <p:cNvCxnSpPr>
            <a:stCxn id="228" idx="1"/>
            <a:endCxn id="221" idx="3"/>
          </p:cNvCxnSpPr>
          <p:nvPr/>
        </p:nvCxnSpPr>
        <p:spPr>
          <a:xfrm rot="10800000">
            <a:off x="13577825" y="5412500"/>
            <a:ext cx="65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"/>
          <p:cNvGrpSpPr/>
          <p:nvPr/>
        </p:nvGrpSpPr>
        <p:grpSpPr>
          <a:xfrm>
            <a:off x="701629" y="348214"/>
            <a:ext cx="9991323" cy="3104096"/>
            <a:chOff x="527769" y="1728426"/>
            <a:chExt cx="3277563" cy="2069397"/>
          </a:xfrm>
        </p:grpSpPr>
        <p:grpSp>
          <p:nvGrpSpPr>
            <p:cNvPr id="241" name="Google Shape;241;p2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42" name="Google Shape;242;p2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4" name="Google Shape;244;p24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4"/>
          <p:cNvSpPr txBox="1"/>
          <p:nvPr/>
        </p:nvSpPr>
        <p:spPr>
          <a:xfrm>
            <a:off x="699473" y="1371472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r="13277"/>
          <a:stretch/>
        </p:blipFill>
        <p:spPr>
          <a:xfrm>
            <a:off x="706198" y="3452300"/>
            <a:ext cx="82605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741449" y="8499025"/>
            <a:ext cx="8260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Real-world 3d coordinate system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075" y="3452300"/>
            <a:ext cx="8260499" cy="473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9410074" y="8549075"/>
            <a:ext cx="8260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location of plane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5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56" name="Google Shape;256;p2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57" name="Google Shape;257;p2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" name="Google Shape;259;p2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5"/>
          <p:cNvSpPr txBox="1"/>
          <p:nvPr/>
        </p:nvSpPr>
        <p:spPr>
          <a:xfrm>
            <a:off x="699473" y="1371472"/>
            <a:ext cx="6888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0" y="4453675"/>
            <a:ext cx="5416125" cy="40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2220550" y="3500875"/>
            <a:ext cx="180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5925" y="4453674"/>
            <a:ext cx="5416157" cy="40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9575" y="4453675"/>
            <a:ext cx="5416157" cy="40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8016000" y="3500875"/>
            <a:ext cx="2256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Obstacle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4099650" y="3500875"/>
            <a:ext cx="2256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6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73" name="Google Shape;273;p2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74" name="Google Shape;274;p2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6" name="Google Shape;276;p2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2583300" y="3581375"/>
            <a:ext cx="131214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(data.slope &gt; </a:t>
            </a:r>
            <a:r>
              <a:rPr lang="en-US" sz="4600">
                <a:solidFill>
                  <a:srgbClr val="5E8AD2"/>
                </a:solidFill>
                <a:latin typeface="Calibri"/>
                <a:ea typeface="Calibri"/>
                <a:cs typeface="Calibri"/>
                <a:sym typeface="Calibri"/>
              </a:rPr>
              <a:t>threshold1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‘Obstacle’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else if 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(data[start] - data[end] &gt; </a:t>
            </a:r>
            <a:r>
              <a:rPr lang="en-US" sz="4600">
                <a:solidFill>
                  <a:srgbClr val="5662AB"/>
                </a:solidFill>
                <a:latin typeface="Calibri"/>
                <a:ea typeface="Calibri"/>
                <a:cs typeface="Calibri"/>
                <a:sym typeface="Calibri"/>
              </a:rPr>
              <a:t>threshold2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‘Hole’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 sz="4600">
              <a:solidFill>
                <a:srgbClr val="F92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‘Plane’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9295000" y="1779000"/>
            <a:ext cx="3591300" cy="1650000"/>
          </a:xfrm>
          <a:prstGeom prst="wedgeEllipseCallout">
            <a:avLst>
              <a:gd name="adj1" fmla="val -73505"/>
              <a:gd name="adj2" fmla="val 62718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Slope Threshold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12409025" y="6452425"/>
            <a:ext cx="3591300" cy="1650000"/>
          </a:xfrm>
          <a:prstGeom prst="wedgeEllipseCallout">
            <a:avLst>
              <a:gd name="adj1" fmla="val -68186"/>
              <a:gd name="adj2" fmla="val -809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Height difference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434150" y="2616725"/>
            <a:ext cx="88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7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89" name="Google Shape;289;p2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90" name="Google Shape;290;p2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2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27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00" y="4200606"/>
            <a:ext cx="4268925" cy="42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672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6242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614962" y="3267300"/>
            <a:ext cx="153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5572533" y="3191575"/>
            <a:ext cx="277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9939751" y="3267300"/>
            <a:ext cx="320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97775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/>
        </p:nvSpPr>
        <p:spPr>
          <a:xfrm>
            <a:off x="14373750" y="3267300"/>
            <a:ext cx="3317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FF"/>
                </a:solidFill>
              </a:rPr>
              <a:t>Raised spot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Furthermore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8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09" name="Google Shape;309;p2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10" name="Google Shape;310;p2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2" name="Google Shape;312;p2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8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1.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125" y="4176656"/>
            <a:ext cx="5300331" cy="412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6493" y="4176650"/>
            <a:ext cx="5300331" cy="4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5463699" y="3209488"/>
            <a:ext cx="1537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10649100" y="3209488"/>
            <a:ext cx="273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2341625" y="8904750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→  There's not much difference in a short term.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9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26" name="Google Shape;326;p2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27" name="Google Shape;327;p2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" name="Google Shape;329;p29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9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2.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560548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3600" y="3560550"/>
            <a:ext cx="6096000" cy="45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9"/>
          <p:cNvCxnSpPr/>
          <p:nvPr/>
        </p:nvCxnSpPr>
        <p:spPr>
          <a:xfrm rot="10800000" flipH="1">
            <a:off x="4405300" y="4238650"/>
            <a:ext cx="2257500" cy="2357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9"/>
          <p:cNvCxnSpPr/>
          <p:nvPr/>
        </p:nvCxnSpPr>
        <p:spPr>
          <a:xfrm rot="10800000" flipH="1">
            <a:off x="12315825" y="4198800"/>
            <a:ext cx="2062200" cy="3143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29"/>
          <p:cNvSpPr txBox="1"/>
          <p:nvPr/>
        </p:nvSpPr>
        <p:spPr>
          <a:xfrm>
            <a:off x="1861450" y="8755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→  Difference in data according to the walking speed.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0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43" name="Google Shape;343;p3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44" name="Google Shape;344;p3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3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30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3.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1861450" y="8755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→  Too much noise in data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363" y="3558248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838" y="355822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1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58" name="Google Shape;358;p3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59" name="Google Shape;359;p3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Google Shape;361;p31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31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4.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1861450" y="8755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→  Error occured by illuminance of surfaces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463" y="3299725"/>
            <a:ext cx="8106064" cy="49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6955975" y="4669975"/>
            <a:ext cx="2645100" cy="1777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10251425" y="4903538"/>
            <a:ext cx="2645100" cy="1777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2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74" name="Google Shape;374;p3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75" name="Google Shape;375;p3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32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32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Possible Solution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1830575" y="3558150"/>
            <a:ext cx="145878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 b="1">
                <a:solidFill>
                  <a:srgbClr val="FFFFFF"/>
                </a:solidFill>
              </a:rPr>
              <a:t>Use a good noise cancellation algorithm</a:t>
            </a:r>
            <a:endParaRPr sz="4000" b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</a:endParaRPr>
          </a:p>
          <a:p>
            <a:pPr marL="4572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 b="1">
                <a:solidFill>
                  <a:srgbClr val="FFFFFF"/>
                </a:solidFill>
              </a:rPr>
              <a:t>State classification with deep learning </a:t>
            </a:r>
            <a:endParaRPr sz="4000" b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</a:endParaRPr>
          </a:p>
          <a:p>
            <a:pPr marL="457200" marR="0" lvl="0" indent="-482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lang="en-US" sz="4000" b="1">
                <a:solidFill>
                  <a:srgbClr val="FFFFFF"/>
                </a:solidFill>
              </a:rPr>
              <a:t>Improve performance of AR Core</a:t>
            </a:r>
            <a:endParaRPr sz="4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7581900" y="1314450"/>
            <a:ext cx="4743450" cy="2893431"/>
            <a:chOff x="0" y="0"/>
            <a:chExt cx="6324600" cy="3857907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152400" y="1641636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 &amp; Changes </a:t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152400" y="2457608"/>
              <a:ext cx="6172200" cy="14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Recap Idea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Rescope from midterm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5"/>
          <p:cNvGrpSpPr/>
          <p:nvPr/>
        </p:nvGrpSpPr>
        <p:grpSpPr>
          <a:xfrm>
            <a:off x="2228850" y="5600105"/>
            <a:ext cx="4972050" cy="3432040"/>
            <a:chOff x="0" y="0"/>
            <a:chExt cx="6629400" cy="4576052"/>
          </a:xfrm>
        </p:grpSpPr>
        <p:sp>
          <p:nvSpPr>
            <p:cNvPr id="104" name="Google Shape;104;p15"/>
            <p:cNvSpPr txBox="1"/>
            <p:nvPr/>
          </p:nvSpPr>
          <p:spPr>
            <a:xfrm>
              <a:off x="152400" y="1641634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/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152400" y="2457608"/>
              <a:ext cx="6477000" cy="21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Technical Challenge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Approach &amp; Solution</a:t>
              </a:r>
              <a:endParaRPr/>
            </a:p>
          </p:txBody>
        </p:sp>
        <p:pic>
          <p:nvPicPr>
            <p:cNvPr id="106" name="Google Shape;106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5"/>
          <p:cNvGrpSpPr/>
          <p:nvPr/>
        </p:nvGrpSpPr>
        <p:grpSpPr>
          <a:xfrm>
            <a:off x="12706350" y="1314450"/>
            <a:ext cx="4743450" cy="2893431"/>
            <a:chOff x="0" y="0"/>
            <a:chExt cx="6324600" cy="3857907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152400" y="1641636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Demonstration</a:t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52400" y="2457608"/>
              <a:ext cx="6172200" cy="1400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Usage Scenarios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Demo Video</a:t>
              </a:r>
              <a:endParaRPr/>
            </a:p>
          </p:txBody>
        </p:sp>
        <p:pic>
          <p:nvPicPr>
            <p:cNvPr id="110" name="Google Shape;11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5"/>
          <p:cNvGrpSpPr/>
          <p:nvPr/>
        </p:nvGrpSpPr>
        <p:grpSpPr>
          <a:xfrm>
            <a:off x="7696200" y="5600105"/>
            <a:ext cx="4743450" cy="2920732"/>
            <a:chOff x="0" y="0"/>
            <a:chExt cx="6324600" cy="3894308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152400" y="1641634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52400" y="2457608"/>
              <a:ext cx="61722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Timeline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Role &amp; Contribution</a:t>
              </a:r>
              <a:endParaRPr/>
            </a:p>
          </p:txBody>
        </p:sp>
        <p:pic>
          <p:nvPicPr>
            <p:cNvPr id="114" name="Google Shape;114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5"/>
          <p:cNvGrpSpPr/>
          <p:nvPr/>
        </p:nvGrpSpPr>
        <p:grpSpPr>
          <a:xfrm>
            <a:off x="12691110" y="5600105"/>
            <a:ext cx="4743450" cy="2920731"/>
            <a:chOff x="0" y="0"/>
            <a:chExt cx="6324600" cy="3894307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152400" y="1641635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152400" y="2457607"/>
              <a:ext cx="61722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Lesson learnt</a:t>
              </a: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5"/>
          <p:cNvSpPr txBox="1"/>
          <p:nvPr/>
        </p:nvSpPr>
        <p:spPr>
          <a:xfrm>
            <a:off x="878000" y="1551303"/>
            <a:ext cx="5334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41400" y="938250"/>
            <a:ext cx="7825726" cy="41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701628" y="348214"/>
            <a:ext cx="8675709" cy="3104096"/>
            <a:chOff x="527769" y="1728426"/>
            <a:chExt cx="3277563" cy="2069397"/>
          </a:xfrm>
        </p:grpSpPr>
        <p:grpSp>
          <p:nvGrpSpPr>
            <p:cNvPr id="387" name="Google Shape;387;p3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88" name="Google Shape;388;p3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0" name="Google Shape;390;p33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33"/>
          <p:cNvSpPr txBox="1"/>
          <p:nvPr/>
        </p:nvSpPr>
        <p:spPr>
          <a:xfrm>
            <a:off x="699476" y="1371475"/>
            <a:ext cx="9998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75" y="3604700"/>
            <a:ext cx="8053376" cy="49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10110775" y="7253650"/>
            <a:ext cx="8053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Warning in advance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if there’s an object at risk of hitting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9348775" y="7720000"/>
            <a:ext cx="685800" cy="385800"/>
          </a:xfrm>
          <a:prstGeom prst="rightArrow">
            <a:avLst>
              <a:gd name="adj1" fmla="val 50000"/>
              <a:gd name="adj2" fmla="val 666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4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01" name="Google Shape;401;p3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02" name="Google Shape;402;p3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" name="Google Shape;404;p34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34"/>
          <p:cNvSpPr txBox="1"/>
          <p:nvPr/>
        </p:nvSpPr>
        <p:spPr>
          <a:xfrm>
            <a:off x="699475" y="1371475"/>
            <a:ext cx="9443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4" y="3590426"/>
            <a:ext cx="6694851" cy="334743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/>
          <p:nvPr/>
        </p:nvSpPr>
        <p:spPr>
          <a:xfrm>
            <a:off x="1420663" y="706960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7285225" y="5325888"/>
            <a:ext cx="1030200" cy="10302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925" y="5547851"/>
            <a:ext cx="59150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 txBox="1"/>
          <p:nvPr/>
        </p:nvSpPr>
        <p:spPr>
          <a:xfrm>
            <a:off x="7353775" y="9217475"/>
            <a:ext cx="8105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tracking with SORT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1500" y="685674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13324338" y="438355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sound feedback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14726050" y="5325888"/>
            <a:ext cx="1030200" cy="10302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5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20" name="Google Shape;420;p3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21" name="Google Shape;421;p3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3" name="Google Shape;423;p3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35"/>
          <p:cNvSpPr txBox="1"/>
          <p:nvPr/>
        </p:nvSpPr>
        <p:spPr>
          <a:xfrm>
            <a:off x="699476" y="1371475"/>
            <a:ext cx="1066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837875" y="23014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75" y="3622363"/>
            <a:ext cx="7991575" cy="52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175" y="6030275"/>
            <a:ext cx="8606024" cy="2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12436463" y="9045384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Coco dataset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3165613" y="9045384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Mobilenet v1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6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35" name="Google Shape;435;p3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36" name="Google Shape;436;p3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" name="Google Shape;438;p3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36"/>
          <p:cNvSpPr txBox="1"/>
          <p:nvPr/>
        </p:nvSpPr>
        <p:spPr>
          <a:xfrm>
            <a:off x="699475" y="1371475"/>
            <a:ext cx="933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tracking : SORT(Simple Online Real-time Tracking)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9096363" y="5027984"/>
            <a:ext cx="4355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9113050" y="6780100"/>
            <a:ext cx="5355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Hungarian Algorithm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10123675" y="6011900"/>
            <a:ext cx="708000" cy="708000"/>
          </a:xfrm>
          <a:prstGeom prst="mathPlus">
            <a:avLst>
              <a:gd name="adj1" fmla="val 17521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34" y="3709524"/>
            <a:ext cx="7443000" cy="52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7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50" name="Google Shape;450;p3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51" name="Google Shape;451;p3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3" name="Google Shape;453;p3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37"/>
          <p:cNvSpPr txBox="1"/>
          <p:nvPr/>
        </p:nvSpPr>
        <p:spPr>
          <a:xfrm>
            <a:off x="699476" y="1371475"/>
            <a:ext cx="10014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sound feedback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00" y="3702575"/>
            <a:ext cx="4355700" cy="43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3100388" y="829505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VR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9063955" y="5273214"/>
            <a:ext cx="5979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GVR Audio Engine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38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64" name="Google Shape;464;p3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65" name="Google Shape;465;p3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7" name="Google Shape;467;p3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8" name="Google Shape;468;p38"/>
          <p:cNvSpPr txBox="1"/>
          <p:nvPr/>
        </p:nvSpPr>
        <p:spPr>
          <a:xfrm>
            <a:off x="699476" y="1371475"/>
            <a:ext cx="9736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Implementation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3324225" y="3900500"/>
            <a:ext cx="1714500" cy="295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/>
          <p:nvPr/>
        </p:nvSpPr>
        <p:spPr>
          <a:xfrm>
            <a:off x="4886325" y="7681900"/>
            <a:ext cx="1585800" cy="1585800"/>
          </a:xfrm>
          <a:prstGeom prst="smileyFace">
            <a:avLst>
              <a:gd name="adj" fmla="val 4653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6134100" y="3741000"/>
            <a:ext cx="1714500" cy="295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3400425" y="390050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6210300" y="3733475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38"/>
          <p:cNvCxnSpPr/>
          <p:nvPr/>
        </p:nvCxnSpPr>
        <p:spPr>
          <a:xfrm rot="10800000" flipH="1">
            <a:off x="4184750" y="5202925"/>
            <a:ext cx="2847300" cy="243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38"/>
          <p:cNvSpPr/>
          <p:nvPr/>
        </p:nvSpPr>
        <p:spPr>
          <a:xfrm>
            <a:off x="10582400" y="2128350"/>
            <a:ext cx="1714500" cy="295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972800" y="7605700"/>
            <a:ext cx="1585800" cy="1585800"/>
          </a:xfrm>
          <a:prstGeom prst="smileyFace">
            <a:avLst>
              <a:gd name="adj" fmla="val -4653"/>
            </a:avLst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8"/>
          <p:cNvSpPr/>
          <p:nvPr/>
        </p:nvSpPr>
        <p:spPr>
          <a:xfrm>
            <a:off x="11420175" y="4325925"/>
            <a:ext cx="1714500" cy="2957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8"/>
          <p:cNvSpPr txBox="1"/>
          <p:nvPr/>
        </p:nvSpPr>
        <p:spPr>
          <a:xfrm>
            <a:off x="10734800" y="228075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11496375" y="431840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38"/>
          <p:cNvCxnSpPr/>
          <p:nvPr/>
        </p:nvCxnSpPr>
        <p:spPr>
          <a:xfrm>
            <a:off x="11464125" y="3696400"/>
            <a:ext cx="825300" cy="20568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2" name="Google Shape;482;p38"/>
          <p:cNvSpPr/>
          <p:nvPr/>
        </p:nvSpPr>
        <p:spPr>
          <a:xfrm>
            <a:off x="13482400" y="5829400"/>
            <a:ext cx="2975940" cy="1689120"/>
          </a:xfrm>
          <a:prstGeom prst="irregularSeal2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9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88" name="Google Shape;488;p3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89" name="Google Shape;489;p3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1" name="Google Shape;491;p39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39"/>
          <p:cNvSpPr txBox="1"/>
          <p:nvPr/>
        </p:nvSpPr>
        <p:spPr>
          <a:xfrm>
            <a:off x="699476" y="1371475"/>
            <a:ext cx="10447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1371275" y="3383825"/>
            <a:ext cx="14397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Too much noise in data  →  Velocity vector is not accurate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837875" y="46030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000" b="1">
              <a:solidFill>
                <a:srgbClr val="FFFFFF"/>
              </a:solidFill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837875" y="57304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1371275" y="6584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Take a long frame to calculate the velocity vector</a:t>
            </a:r>
            <a:endParaRPr sz="4000" b="1">
              <a:solidFill>
                <a:srgbClr val="FFFFFF"/>
              </a:solidFill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1371275" y="7574825"/>
            <a:ext cx="14768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>
                <a:solidFill>
                  <a:srgbClr val="FFFFFF"/>
                </a:solidFill>
              </a:rPr>
              <a:t>Use a function in GVR audio engine</a:t>
            </a:r>
            <a:endParaRPr sz="4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40"/>
          <p:cNvGrpSpPr/>
          <p:nvPr/>
        </p:nvGrpSpPr>
        <p:grpSpPr>
          <a:xfrm>
            <a:off x="701640" y="348214"/>
            <a:ext cx="9389562" cy="3104096"/>
            <a:chOff x="527769" y="1728426"/>
            <a:chExt cx="3277563" cy="2069397"/>
          </a:xfrm>
        </p:grpSpPr>
        <p:grpSp>
          <p:nvGrpSpPr>
            <p:cNvPr id="504" name="Google Shape;504;p4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05" name="Google Shape;505;p4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4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" name="Google Shape;507;p40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40"/>
          <p:cNvSpPr txBox="1"/>
          <p:nvPr/>
        </p:nvSpPr>
        <p:spPr>
          <a:xfrm>
            <a:off x="699473" y="1371472"/>
            <a:ext cx="78349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(3) ARDUINO : 그 외 위험요소 감지</a:t>
            </a:r>
            <a:endParaRPr/>
          </a:p>
        </p:txBody>
      </p:sp>
      <p:pic>
        <p:nvPicPr>
          <p:cNvPr id="509" name="Google Shape;509;p40"/>
          <p:cNvPicPr preferRelativeResize="0"/>
          <p:nvPr/>
        </p:nvPicPr>
        <p:blipFill rotWithShape="1">
          <a:blip r:embed="rId3">
            <a:alphaModFix/>
          </a:blip>
          <a:srcRect l="3671" t="7813" r="6335" b="13421"/>
          <a:stretch/>
        </p:blipFill>
        <p:spPr>
          <a:xfrm>
            <a:off x="777850" y="2549900"/>
            <a:ext cx="7118602" cy="467325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0" name="Google Shape;510;p40"/>
          <p:cNvSpPr txBox="1"/>
          <p:nvPr/>
        </p:nvSpPr>
        <p:spPr>
          <a:xfrm>
            <a:off x="8305800" y="5854925"/>
            <a:ext cx="965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 gives vibrate feedback </a:t>
            </a:r>
            <a:endParaRPr sz="4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object approaches from blind spot!</a:t>
            </a:r>
            <a:endParaRPr sz="4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1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16" name="Google Shape;516;p4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17" name="Google Shape;517;p4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4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9" name="Google Shape;519;p41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41"/>
          <p:cNvSpPr txBox="1"/>
          <p:nvPr/>
        </p:nvSpPr>
        <p:spPr>
          <a:xfrm>
            <a:off x="699473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 and Success Criteria</a:t>
            </a:r>
            <a:endParaRPr/>
          </a:p>
        </p:txBody>
      </p:sp>
      <p:graphicFrame>
        <p:nvGraphicFramePr>
          <p:cNvPr id="521" name="Google Shape;521;p41"/>
          <p:cNvGraphicFramePr/>
          <p:nvPr/>
        </p:nvGraphicFramePr>
        <p:xfrm>
          <a:off x="800700" y="4116025"/>
          <a:ext cx="16804200" cy="2597800"/>
        </p:xfrm>
        <a:graphic>
          <a:graphicData uri="http://schemas.openxmlformats.org/drawingml/2006/table">
            <a:tbl>
              <a:tblPr>
                <a:noFill/>
                <a:tableStyleId>{FEA5A454-72DB-4156-9024-AB9331909A8B}</a:tableStyleId>
              </a:tblPr>
              <a:tblGrid>
                <a:gridCol w="26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0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5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 기기</a:t>
                      </a:r>
                      <a:endParaRPr sz="3200" b="1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S21+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</a:rPr>
                        <a:t>갤럭시 S20</a:t>
                      </a:r>
                      <a:endParaRPr sz="3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노트10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S10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S9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FPS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28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17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2" name="Google Shape;522;p41"/>
          <p:cNvSpPr txBox="1"/>
          <p:nvPr/>
        </p:nvSpPr>
        <p:spPr>
          <a:xfrm>
            <a:off x="800698" y="3074997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 기기별 FPS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42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28" name="Google Shape;528;p4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29" name="Google Shape;529;p4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4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1" name="Google Shape;531;p42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42"/>
          <p:cNvSpPr txBox="1"/>
          <p:nvPr/>
        </p:nvSpPr>
        <p:spPr>
          <a:xfrm>
            <a:off x="699473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 and Success Criteria</a:t>
            </a:r>
            <a:endParaRPr/>
          </a:p>
        </p:txBody>
      </p:sp>
      <p:sp>
        <p:nvSpPr>
          <p:cNvPr id="533" name="Google Shape;533;p42"/>
          <p:cNvSpPr txBox="1"/>
          <p:nvPr/>
        </p:nvSpPr>
        <p:spPr>
          <a:xfrm>
            <a:off x="857400" y="2634601"/>
            <a:ext cx="165732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				= 	(TP+TN) / (TP+TN+FP+FN)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 				=	 TP / (TP+FP)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(검출률)		=	 TP / (TP+FN)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 of FN = 0, 위험이 있는데 감지하지 못하는 상황은 없었다!</a:t>
            </a:r>
            <a:endParaRPr sz="4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= 100%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= Precision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791647" y="3316914"/>
            <a:ext cx="15107601" cy="3104096"/>
            <a:chOff x="527769" y="1728426"/>
            <a:chExt cx="7017000" cy="2069397"/>
          </a:xfrm>
        </p:grpSpPr>
        <p:grpSp>
          <p:nvGrpSpPr>
            <p:cNvPr id="126" name="Google Shape;126;p1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27" name="Google Shape;127;p1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p16"/>
            <p:cNvSpPr txBox="1"/>
            <p:nvPr/>
          </p:nvSpPr>
          <p:spPr>
            <a:xfrm>
              <a:off x="527769" y="1728426"/>
              <a:ext cx="7017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 &amp; Changes</a:t>
              </a:r>
              <a:endParaRPr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0" name="Google Shape;130;p16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1" name="Google Shape;131;p16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Part.1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3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39" name="Google Shape;539;p4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40" name="Google Shape;540;p4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4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2" name="Google Shape;542;p43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3" name="Google Shape;543;p43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올라가는 계단</a:t>
            </a:r>
            <a:endParaRPr/>
          </a:p>
        </p:txBody>
      </p:sp>
      <p:graphicFrame>
        <p:nvGraphicFramePr>
          <p:cNvPr id="544" name="Google Shape;544;p43"/>
          <p:cNvGraphicFramePr/>
          <p:nvPr/>
        </p:nvGraphicFramePr>
        <p:xfrm>
          <a:off x="701650" y="2323150"/>
          <a:ext cx="16804200" cy="7172600"/>
        </p:xfrm>
        <a:graphic>
          <a:graphicData uri="http://schemas.openxmlformats.org/drawingml/2006/table">
            <a:tbl>
              <a:tblPr>
                <a:noFill/>
                <a:tableStyleId>{FEA5A454-72DB-4156-9024-AB9331909A8B}</a:tableStyleId>
              </a:tblPr>
              <a:tblGrid>
                <a:gridCol w="42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sz="3200" b="1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sz="3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sz="36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43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4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50" name="Google Shape;550;p4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51" name="Google Shape;551;p4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4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3" name="Google Shape;553;p44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44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내려가는 계단</a:t>
            </a:r>
            <a:endParaRPr/>
          </a:p>
        </p:txBody>
      </p:sp>
      <p:graphicFrame>
        <p:nvGraphicFramePr>
          <p:cNvPr id="555" name="Google Shape;555;p44"/>
          <p:cNvGraphicFramePr/>
          <p:nvPr/>
        </p:nvGraphicFramePr>
        <p:xfrm>
          <a:off x="701650" y="2323150"/>
          <a:ext cx="16804200" cy="7172600"/>
        </p:xfrm>
        <a:graphic>
          <a:graphicData uri="http://schemas.openxmlformats.org/drawingml/2006/table">
            <a:tbl>
              <a:tblPr>
                <a:noFill/>
                <a:tableStyleId>{FEA5A454-72DB-4156-9024-AB9331909A8B}</a:tableStyleId>
              </a:tblPr>
              <a:tblGrid>
                <a:gridCol w="42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sz="3200" b="1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sz="3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sz="36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7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6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54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45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61" name="Google Shape;561;p4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62" name="Google Shape;562;p4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4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4" name="Google Shape;564;p4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45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강의실</a:t>
            </a:r>
            <a:endParaRPr/>
          </a:p>
        </p:txBody>
      </p:sp>
      <p:graphicFrame>
        <p:nvGraphicFramePr>
          <p:cNvPr id="566" name="Google Shape;566;p45"/>
          <p:cNvGraphicFramePr/>
          <p:nvPr/>
        </p:nvGraphicFramePr>
        <p:xfrm>
          <a:off x="701650" y="2323150"/>
          <a:ext cx="16804200" cy="7172600"/>
        </p:xfrm>
        <a:graphic>
          <a:graphicData uri="http://schemas.openxmlformats.org/drawingml/2006/table">
            <a:tbl>
              <a:tblPr>
                <a:noFill/>
                <a:tableStyleId>{FEA5A454-72DB-4156-9024-AB9331909A8B}</a:tableStyleId>
              </a:tblPr>
              <a:tblGrid>
                <a:gridCol w="42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sz="3200" b="1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sz="3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sz="36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46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72" name="Google Shape;572;p4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73" name="Google Shape;573;p4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4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4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46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301동 1층, 실제 상황</a:t>
            </a:r>
            <a:endParaRPr/>
          </a:p>
        </p:txBody>
      </p:sp>
      <p:graphicFrame>
        <p:nvGraphicFramePr>
          <p:cNvPr id="577" name="Google Shape;577;p46"/>
          <p:cNvGraphicFramePr/>
          <p:nvPr/>
        </p:nvGraphicFramePr>
        <p:xfrm>
          <a:off x="701650" y="2323150"/>
          <a:ext cx="16804200" cy="7172600"/>
        </p:xfrm>
        <a:graphic>
          <a:graphicData uri="http://schemas.openxmlformats.org/drawingml/2006/table">
            <a:tbl>
              <a:tblPr>
                <a:noFill/>
                <a:tableStyleId>{FEA5A454-72DB-4156-9024-AB9331909A8B}</a:tableStyleId>
              </a:tblPr>
              <a:tblGrid>
                <a:gridCol w="42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sz="3200" b="1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sz="32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sz="3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sz="3600" b="1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9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9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50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47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83" name="Google Shape;583;p4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84" name="Google Shape;584;p4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4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6" name="Google Shape;586;p4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47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7"/>
          <p:cNvSpPr txBox="1"/>
          <p:nvPr/>
        </p:nvSpPr>
        <p:spPr>
          <a:xfrm>
            <a:off x="959025" y="2685500"/>
            <a:ext cx="13036800" cy="55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1. 어려운 주제였음에도 적절한 scope 조절과 많은 heuristic을 통해 모든 위험을 감지하는데 성공했다.</a:t>
            </a:r>
            <a:endParaRPr sz="4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2. 정확도는 50%를 달성하였다.</a:t>
            </a:r>
            <a:endParaRPr sz="4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3. 하드웨어의 한계 내에서 가능한 최선의 성능을 끌어내는데 성공하였다.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589" name="Google Shape;5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822" y="2523075"/>
            <a:ext cx="3113350" cy="311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40000" dist="228600" dir="5400000" fadeDir="5400012" sy="-100000" algn="bl" rotWithShape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48"/>
          <p:cNvGrpSpPr/>
          <p:nvPr/>
        </p:nvGrpSpPr>
        <p:grpSpPr>
          <a:xfrm>
            <a:off x="791674" y="3316914"/>
            <a:ext cx="17011551" cy="3104096"/>
            <a:chOff x="527769" y="1728426"/>
            <a:chExt cx="8658600" cy="2069397"/>
          </a:xfrm>
        </p:grpSpPr>
        <p:grpSp>
          <p:nvGrpSpPr>
            <p:cNvPr id="595" name="Google Shape;595;p4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96" name="Google Shape;596;p4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4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8" name="Google Shape;598;p48"/>
            <p:cNvSpPr txBox="1"/>
            <p:nvPr/>
          </p:nvSpPr>
          <p:spPr>
            <a:xfrm>
              <a:off x="527769" y="1728426"/>
              <a:ext cx="8658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9" name="Google Shape;599;p48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0" name="Google Shape;600;p48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Part.4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9"/>
          <p:cNvSpPr/>
          <p:nvPr/>
        </p:nvSpPr>
        <p:spPr>
          <a:xfrm>
            <a:off x="1098155" y="5880893"/>
            <a:ext cx="16129794" cy="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9"/>
          <p:cNvSpPr/>
          <p:nvPr/>
        </p:nvSpPr>
        <p:spPr>
          <a:xfrm>
            <a:off x="2082008" y="56657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9"/>
          <p:cNvSpPr/>
          <p:nvPr/>
        </p:nvSpPr>
        <p:spPr>
          <a:xfrm>
            <a:off x="5415314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9"/>
          <p:cNvSpPr/>
          <p:nvPr/>
        </p:nvSpPr>
        <p:spPr>
          <a:xfrm>
            <a:off x="7546220" y="56657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9"/>
          <p:cNvSpPr/>
          <p:nvPr/>
        </p:nvSpPr>
        <p:spPr>
          <a:xfrm>
            <a:off x="11412263" y="5688650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9"/>
          <p:cNvSpPr/>
          <p:nvPr/>
        </p:nvSpPr>
        <p:spPr>
          <a:xfrm>
            <a:off x="13611650" y="5688650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1" name="Google Shape;611;p49"/>
          <p:cNvGrpSpPr/>
          <p:nvPr/>
        </p:nvGrpSpPr>
        <p:grpSpPr>
          <a:xfrm>
            <a:off x="15611000" y="5529236"/>
            <a:ext cx="703313" cy="703313"/>
            <a:chOff x="7674582" y="2611946"/>
            <a:chExt cx="351656" cy="351656"/>
          </a:xfrm>
        </p:grpSpPr>
        <p:sp>
          <p:nvSpPr>
            <p:cNvPr id="612" name="Google Shape;612;p49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49"/>
          <p:cNvSpPr txBox="1"/>
          <p:nvPr/>
        </p:nvSpPr>
        <p:spPr>
          <a:xfrm>
            <a:off x="3250829" y="6512223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9"/>
          <p:cNvSpPr txBox="1"/>
          <p:nvPr/>
        </p:nvSpPr>
        <p:spPr>
          <a:xfrm>
            <a:off x="4885235" y="4756567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9"/>
          <p:cNvSpPr txBox="1"/>
          <p:nvPr/>
        </p:nvSpPr>
        <p:spPr>
          <a:xfrm>
            <a:off x="6945027" y="6512225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4-5주차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>
            <a:off x="13010434" y="4750442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14781291" y="6308069"/>
            <a:ext cx="2354502" cy="95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1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 sz="5601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>
            <a:off x="1480798" y="4750442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49"/>
          <p:cNvGrpSpPr/>
          <p:nvPr/>
        </p:nvGrpSpPr>
        <p:grpSpPr>
          <a:xfrm>
            <a:off x="746759" y="2926720"/>
            <a:ext cx="2606883" cy="1160329"/>
            <a:chOff x="803640" y="3362835"/>
            <a:chExt cx="2059800" cy="580164"/>
          </a:xfrm>
        </p:grpSpPr>
        <p:sp>
          <p:nvSpPr>
            <p:cNvPr id="621" name="Google Shape;621;p49"/>
            <p:cNvSpPr txBox="1"/>
            <p:nvPr/>
          </p:nvSpPr>
          <p:spPr>
            <a:xfrm>
              <a:off x="803640" y="3712000"/>
              <a:ext cx="205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주제설정</a:t>
              </a:r>
              <a:endParaRPr/>
            </a:p>
          </p:txBody>
        </p:sp>
        <p:sp>
          <p:nvSpPr>
            <p:cNvPr id="622" name="Google Shape;622;p49"/>
            <p:cNvSpPr txBox="1"/>
            <p:nvPr/>
          </p:nvSpPr>
          <p:spPr>
            <a:xfrm>
              <a:off x="803640" y="3362835"/>
              <a:ext cx="2059657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IDEA THINKING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49"/>
          <p:cNvGrpSpPr/>
          <p:nvPr/>
        </p:nvGrpSpPr>
        <p:grpSpPr>
          <a:xfrm>
            <a:off x="2749050" y="7538056"/>
            <a:ext cx="2622577" cy="2266804"/>
            <a:chOff x="-67854" y="3362835"/>
            <a:chExt cx="2072136" cy="1133402"/>
          </a:xfrm>
        </p:grpSpPr>
        <p:sp>
          <p:nvSpPr>
            <p:cNvPr id="624" name="Google Shape;624;p49"/>
            <p:cNvSpPr txBox="1"/>
            <p:nvPr/>
          </p:nvSpPr>
          <p:spPr>
            <a:xfrm>
              <a:off x="-67854" y="3895937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training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ARCORE 조사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9"/>
            <p:cNvSpPr txBox="1"/>
            <p:nvPr/>
          </p:nvSpPr>
          <p:spPr>
            <a:xfrm>
              <a:off x="-55518" y="3362835"/>
              <a:ext cx="205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GUARDIAN EYES PROJECT 시작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49"/>
          <p:cNvGrpSpPr/>
          <p:nvPr/>
        </p:nvGrpSpPr>
        <p:grpSpPr>
          <a:xfrm>
            <a:off x="3765508" y="2923575"/>
            <a:ext cx="3579243" cy="1098725"/>
            <a:chOff x="359214" y="3420094"/>
            <a:chExt cx="2828100" cy="549363"/>
          </a:xfrm>
        </p:grpSpPr>
        <p:sp>
          <p:nvSpPr>
            <p:cNvPr id="627" name="Google Shape;627;p49"/>
            <p:cNvSpPr txBox="1"/>
            <p:nvPr/>
          </p:nvSpPr>
          <p:spPr>
            <a:xfrm>
              <a:off x="670838" y="3738456"/>
              <a:ext cx="23172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UI 개발 </a:t>
              </a:r>
              <a:endParaRPr/>
            </a:p>
          </p:txBody>
        </p:sp>
        <p:sp>
          <p:nvSpPr>
            <p:cNvPr id="628" name="Google Shape;628;p49"/>
            <p:cNvSpPr txBox="1"/>
            <p:nvPr/>
          </p:nvSpPr>
          <p:spPr>
            <a:xfrm>
              <a:off x="359214" y="3420094"/>
              <a:ext cx="28281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MOBILE APP 시스템구축 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9" name="Google Shape;629;p49"/>
          <p:cNvGrpSpPr/>
          <p:nvPr/>
        </p:nvGrpSpPr>
        <p:grpSpPr>
          <a:xfrm>
            <a:off x="6338012" y="7328000"/>
            <a:ext cx="3020354" cy="1937661"/>
            <a:chOff x="708216" y="3362831"/>
            <a:chExt cx="2386500" cy="968831"/>
          </a:xfrm>
        </p:grpSpPr>
        <p:sp>
          <p:nvSpPr>
            <p:cNvPr id="630" name="Google Shape;630;p49"/>
            <p:cNvSpPr txBox="1"/>
            <p:nvPr/>
          </p:nvSpPr>
          <p:spPr>
            <a:xfrm>
              <a:off x="871562" y="3731362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COMBINE custom ML model with ARCORE </a:t>
              </a:r>
              <a:endParaRPr/>
            </a:p>
          </p:txBody>
        </p:sp>
        <p:sp>
          <p:nvSpPr>
            <p:cNvPr id="631" name="Google Shape;631;p49"/>
            <p:cNvSpPr txBox="1"/>
            <p:nvPr/>
          </p:nvSpPr>
          <p:spPr>
            <a:xfrm>
              <a:off x="708216" y="3362831"/>
              <a:ext cx="2386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TEST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49"/>
          <p:cNvGrpSpPr/>
          <p:nvPr/>
        </p:nvGrpSpPr>
        <p:grpSpPr>
          <a:xfrm>
            <a:off x="12524284" y="2694970"/>
            <a:ext cx="2606883" cy="1038254"/>
            <a:chOff x="1278731" y="3203060"/>
            <a:chExt cx="2059800" cy="519127"/>
          </a:xfrm>
        </p:grpSpPr>
        <p:sp>
          <p:nvSpPr>
            <p:cNvPr id="633" name="Google Shape;633;p49"/>
            <p:cNvSpPr txBox="1"/>
            <p:nvPr/>
          </p:nvSpPr>
          <p:spPr>
            <a:xfrm>
              <a:off x="1278731" y="3483687"/>
              <a:ext cx="20598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634" name="Google Shape;634;p49"/>
            <p:cNvSpPr txBox="1"/>
            <p:nvPr/>
          </p:nvSpPr>
          <p:spPr>
            <a:xfrm>
              <a:off x="1278731" y="3203060"/>
              <a:ext cx="205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 TRACKING 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49"/>
          <p:cNvGrpSpPr/>
          <p:nvPr/>
        </p:nvGrpSpPr>
        <p:grpSpPr>
          <a:xfrm>
            <a:off x="14346636" y="7617475"/>
            <a:ext cx="3223963" cy="1571986"/>
            <a:chOff x="556627" y="3408856"/>
            <a:chExt cx="2547300" cy="785993"/>
          </a:xfrm>
        </p:grpSpPr>
        <p:sp>
          <p:nvSpPr>
            <p:cNvPr id="636" name="Google Shape;636;p49"/>
            <p:cNvSpPr txBox="1"/>
            <p:nvPr/>
          </p:nvSpPr>
          <p:spPr>
            <a:xfrm>
              <a:off x="800381" y="3779350"/>
              <a:ext cx="205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Make guardian eyes successful</a:t>
              </a:r>
              <a:endParaRPr/>
            </a:p>
          </p:txBody>
        </p:sp>
        <p:sp>
          <p:nvSpPr>
            <p:cNvPr id="637" name="Google Shape;637;p49"/>
            <p:cNvSpPr txBox="1"/>
            <p:nvPr/>
          </p:nvSpPr>
          <p:spPr>
            <a:xfrm>
              <a:off x="556627" y="3408856"/>
              <a:ext cx="25473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PRESENTATION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49"/>
          <p:cNvSpPr txBox="1"/>
          <p:nvPr/>
        </p:nvSpPr>
        <p:spPr>
          <a:xfrm>
            <a:off x="700333" y="355800"/>
            <a:ext cx="11097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sz="6000" b="1">
              <a:solidFill>
                <a:srgbClr val="86EA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9"/>
          <p:cNvSpPr txBox="1"/>
          <p:nvPr/>
        </p:nvSpPr>
        <p:spPr>
          <a:xfrm>
            <a:off x="746760" y="1402080"/>
            <a:ext cx="684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TIMELINE 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3852014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9479251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2" name="Google Shape;642;p49"/>
          <p:cNvGrpSpPr/>
          <p:nvPr/>
        </p:nvGrpSpPr>
        <p:grpSpPr>
          <a:xfrm>
            <a:off x="8044037" y="2614150"/>
            <a:ext cx="3857169" cy="1764799"/>
            <a:chOff x="2385027" y="3186163"/>
            <a:chExt cx="3047700" cy="882400"/>
          </a:xfrm>
        </p:grpSpPr>
        <p:sp>
          <p:nvSpPr>
            <p:cNvPr id="643" name="Google Shape;643;p49"/>
            <p:cNvSpPr txBox="1"/>
            <p:nvPr/>
          </p:nvSpPr>
          <p:spPr>
            <a:xfrm>
              <a:off x="2769684" y="3468262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REPLACE floor detecting model with ARCORE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9"/>
            <p:cNvSpPr txBox="1"/>
            <p:nvPr/>
          </p:nvSpPr>
          <p:spPr>
            <a:xfrm>
              <a:off x="2385027" y="3186163"/>
              <a:ext cx="30477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MIDTERM PRESENTATION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9"/>
          <p:cNvSpPr txBox="1"/>
          <p:nvPr/>
        </p:nvSpPr>
        <p:spPr>
          <a:xfrm>
            <a:off x="8878051" y="4750450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6-7주차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9"/>
          <p:cNvSpPr txBox="1"/>
          <p:nvPr/>
        </p:nvSpPr>
        <p:spPr>
          <a:xfrm>
            <a:off x="10811077" y="6512225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8-9주차</a:t>
            </a:r>
            <a:endParaRPr sz="3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9841525" y="7374950"/>
            <a:ext cx="402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 HEURISTICS STUDY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8" name="Google Shape;648;p49"/>
          <p:cNvCxnSpPr>
            <a:stCxn id="619" idx="2"/>
            <a:endCxn id="619" idx="2"/>
          </p:cNvCxnSpPr>
          <p:nvPr/>
        </p:nvCxnSpPr>
        <p:spPr>
          <a:xfrm>
            <a:off x="2297998" y="539694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49"/>
          <p:cNvSpPr txBox="1"/>
          <p:nvPr/>
        </p:nvSpPr>
        <p:spPr>
          <a:xfrm>
            <a:off x="10548993" y="8422186"/>
            <a:ext cx="260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9"/>
          <p:cNvSpPr txBox="1"/>
          <p:nvPr/>
        </p:nvSpPr>
        <p:spPr>
          <a:xfrm>
            <a:off x="10155427" y="8422175"/>
            <a:ext cx="322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proper threshold</a:t>
            </a:r>
            <a:endParaRPr/>
          </a:p>
        </p:txBody>
      </p:sp>
      <p:sp>
        <p:nvSpPr>
          <p:cNvPr id="651" name="Google Shape;651;p49"/>
          <p:cNvSpPr txBox="1"/>
          <p:nvPr/>
        </p:nvSpPr>
        <p:spPr>
          <a:xfrm>
            <a:off x="12215723" y="3305925"/>
            <a:ext cx="3223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COMBINE object tracking with ARCORE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50"/>
          <p:cNvGrpSpPr/>
          <p:nvPr/>
        </p:nvGrpSpPr>
        <p:grpSpPr>
          <a:xfrm>
            <a:off x="701597" y="348214"/>
            <a:ext cx="8815401" cy="3104096"/>
            <a:chOff x="527769" y="1728426"/>
            <a:chExt cx="4219914" cy="2069397"/>
          </a:xfrm>
        </p:grpSpPr>
        <p:grpSp>
          <p:nvGrpSpPr>
            <p:cNvPr id="657" name="Google Shape;657;p5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658" name="Google Shape;658;p5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5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0" name="Google Shape;660;p50"/>
            <p:cNvSpPr txBox="1"/>
            <p:nvPr/>
          </p:nvSpPr>
          <p:spPr>
            <a:xfrm>
              <a:off x="527769" y="1728426"/>
              <a:ext cx="4219914" cy="677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1" name="Google Shape;661;p50"/>
          <p:cNvSpPr txBox="1"/>
          <p:nvPr/>
        </p:nvSpPr>
        <p:spPr>
          <a:xfrm>
            <a:off x="699473" y="1371472"/>
            <a:ext cx="730152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ROLES AND CONTRIBUTIONS 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50" y="2662850"/>
            <a:ext cx="15836649" cy="5998401"/>
          </a:xfrm>
          <a:prstGeom prst="rect">
            <a:avLst/>
          </a:prstGeom>
          <a:noFill/>
          <a:ln w="76200" cap="flat" cmpd="sng">
            <a:solidFill>
              <a:srgbClr val="2C92D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51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668" name="Google Shape;668;p5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669" name="Google Shape;669;p5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5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1" name="Google Shape;671;p51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Lesson learnt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2" name="Google Shape;672;p51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1"/>
          <p:cNvSpPr txBox="1"/>
          <p:nvPr/>
        </p:nvSpPr>
        <p:spPr>
          <a:xfrm>
            <a:off x="500550" y="2640600"/>
            <a:ext cx="16945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 IN MOBILE APP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1"/>
          <p:cNvSpPr txBox="1"/>
          <p:nvPr/>
        </p:nvSpPr>
        <p:spPr>
          <a:xfrm>
            <a:off x="500550" y="3689950"/>
            <a:ext cx="17281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IMPORTANCE OF DEEP LEARNING TO OBJECT DETECTION &amp; CLASSIFICATION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1"/>
          <p:cNvSpPr txBox="1"/>
          <p:nvPr/>
        </p:nvSpPr>
        <p:spPr>
          <a:xfrm>
            <a:off x="500550" y="4739300"/>
            <a:ext cx="16945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RESEARCH TOPICS REMAIN IN MOBILE RESEARCH 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2"/>
          <p:cNvSpPr txBox="1"/>
          <p:nvPr/>
        </p:nvSpPr>
        <p:spPr>
          <a:xfrm>
            <a:off x="1654050" y="4127550"/>
            <a:ext cx="14979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Thank you for listening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137" name="Google Shape;137;p1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38" name="Google Shape;138;p1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857400" y="1961251"/>
            <a:ext cx="165732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: 모바일 환경을 이용한 시각장애인들을 위한 안내 도우미 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Proposed Idea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Tensorflow + ARcore + Sound feedback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: Vision-based approach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575" y="6209551"/>
            <a:ext cx="78200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701663" y="348242"/>
            <a:ext cx="11809488" cy="3104096"/>
            <a:chOff x="527769" y="1728426"/>
            <a:chExt cx="3277500" cy="2069397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50" name="Google Shape;150;p1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Rescope from midterm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8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857400" y="1961251"/>
            <a:ext cx="165732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midterm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계단 등 바닥 장애물들을 custom deeplearning model을 통해 감지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midterm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 deeplearning model을 개발하지 않고, Google AR Core의 기능을 이용해 지면 감지를 구현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791665" y="3316914"/>
            <a:ext cx="10657166" cy="3104096"/>
            <a:chOff x="527769" y="1728426"/>
            <a:chExt cx="5187231" cy="2069397"/>
          </a:xfrm>
        </p:grpSpPr>
        <p:grpSp>
          <p:nvGrpSpPr>
            <p:cNvPr id="160" name="Google Shape;160;p1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61" name="Google Shape;161;p1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19"/>
            <p:cNvSpPr txBox="1"/>
            <p:nvPr/>
          </p:nvSpPr>
          <p:spPr>
            <a:xfrm>
              <a:off x="527769" y="1728426"/>
              <a:ext cx="2595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</a:t>
              </a:r>
              <a:endParaRPr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" name="Google Shape;164;p19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5" name="Google Shape;165;p19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Part.2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701663" y="348242"/>
            <a:ext cx="11809488" cy="3104096"/>
            <a:chOff x="527769" y="1728426"/>
            <a:chExt cx="3277500" cy="2069397"/>
          </a:xfrm>
        </p:grpSpPr>
        <p:grpSp>
          <p:nvGrpSpPr>
            <p:cNvPr id="171" name="Google Shape;171;p2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72" name="Google Shape;172;p2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2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0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>
            <a:off x="791672" y="3316914"/>
            <a:ext cx="15024059" cy="3104096"/>
            <a:chOff x="527769" y="1728426"/>
            <a:chExt cx="6753600" cy="2069397"/>
          </a:xfrm>
        </p:grpSpPr>
        <p:grpSp>
          <p:nvGrpSpPr>
            <p:cNvPr id="181" name="Google Shape;181;p2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82" name="Google Shape;182;p2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21"/>
            <p:cNvSpPr txBox="1"/>
            <p:nvPr/>
          </p:nvSpPr>
          <p:spPr>
            <a:xfrm>
              <a:off x="527769" y="1728426"/>
              <a:ext cx="6753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12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5" name="Google Shape;185;p21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21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Part.3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2"/>
          <p:cNvGrpSpPr/>
          <p:nvPr/>
        </p:nvGrpSpPr>
        <p:grpSpPr>
          <a:xfrm>
            <a:off x="701621" y="348200"/>
            <a:ext cx="7611750" cy="3104083"/>
            <a:chOff x="527761" y="1728434"/>
            <a:chExt cx="5074500" cy="2069389"/>
          </a:xfrm>
        </p:grpSpPr>
        <p:grpSp>
          <p:nvGrpSpPr>
            <p:cNvPr id="192" name="Google Shape;192;p2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93" name="Google Shape;193;p2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 b="1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22"/>
            <p:cNvSpPr txBox="1"/>
            <p:nvPr/>
          </p:nvSpPr>
          <p:spPr>
            <a:xfrm>
              <a:off x="527761" y="1728434"/>
              <a:ext cx="5074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sz="6000" b="1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2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ENVIRONMENT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1598950" y="2940600"/>
            <a:ext cx="2981565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775" y="2940600"/>
            <a:ext cx="2559600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263" y="6623007"/>
            <a:ext cx="3287924" cy="184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0274" y="2812125"/>
            <a:ext cx="2816575" cy="28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23750" y="3069090"/>
            <a:ext cx="2078158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7625" y="6623000"/>
            <a:ext cx="3324225" cy="1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7888" y="6491976"/>
            <a:ext cx="4334874" cy="24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21675" y="6491974"/>
            <a:ext cx="3101382" cy="21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사용자 지정</PresentationFormat>
  <Paragraphs>336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Noto Sans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노길호</dc:creator>
  <cp:lastModifiedBy>노길호</cp:lastModifiedBy>
  <cp:revision>1</cp:revision>
  <dcterms:modified xsi:type="dcterms:W3CDTF">2021-12-15T13:10:08Z</dcterms:modified>
</cp:coreProperties>
</file>